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65" r:id="rId3"/>
    <p:sldId id="269" r:id="rId4"/>
    <p:sldId id="270" r:id="rId5"/>
    <p:sldId id="271" r:id="rId6"/>
    <p:sldId id="272" r:id="rId7"/>
    <p:sldId id="268" r:id="rId8"/>
    <p:sldId id="27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6"/>
    <p:restoredTop sz="95102" autoAdjust="0"/>
  </p:normalViewPr>
  <p:slideViewPr>
    <p:cSldViewPr>
      <p:cViewPr varScale="1">
        <p:scale>
          <a:sx n="122" d="100"/>
          <a:sy n="122" d="100"/>
        </p:scale>
        <p:origin x="792" y="18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DB833-EDD5-E94E-879A-ADEDA1CC5675}" type="datetimeFigureOut">
              <a:rPr lang="en-US" smtClean="0"/>
              <a:t>8/13/19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66396-8130-404F-8F6C-CEB5426F5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883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F66396-8130-404F-8F6C-CEB5426F58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093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F66396-8130-404F-8F6C-CEB5426F58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33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2667000" y="2549769"/>
            <a:ext cx="9235831" cy="1793631"/>
          </a:xfrm>
        </p:spPr>
        <p:txBody>
          <a:bodyPr/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Srikanth Gunturu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Guest Faculty </a:t>
            </a:r>
          </a:p>
          <a:p>
            <a:r>
              <a:rPr lang="en-US" dirty="0"/>
              <a:t>BITS, WILP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  <a:p>
            <a:pPr lvl="1"/>
            <a:r>
              <a:rPr lang="en-US" dirty="0"/>
              <a:t>Precision</a:t>
            </a:r>
          </a:p>
          <a:p>
            <a:pPr lvl="1"/>
            <a:r>
              <a:rPr lang="en-US" dirty="0"/>
              <a:t>Recall</a:t>
            </a:r>
          </a:p>
          <a:p>
            <a:pPr lvl="1"/>
            <a:r>
              <a:rPr lang="en-US" dirty="0"/>
              <a:t>F1</a:t>
            </a:r>
          </a:p>
          <a:p>
            <a:r>
              <a:rPr lang="en-US" dirty="0"/>
              <a:t>ROC Curve – AUC of ROC</a:t>
            </a:r>
          </a:p>
          <a:p>
            <a:r>
              <a:rPr lang="en-US" dirty="0"/>
              <a:t>Generating ROC Curve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segment</a:t>
            </a:r>
          </a:p>
        </p:txBody>
      </p:sp>
    </p:spTree>
    <p:extLst>
      <p:ext uri="{BB962C8B-B14F-4D97-AF65-F5344CB8AC3E}">
        <p14:creationId xmlns:p14="http://schemas.microsoft.com/office/powerpoint/2010/main" val="3708366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True positive (TP) / f++ : number of positive examples correctly predicted by the classification model</a:t>
            </a:r>
          </a:p>
          <a:p>
            <a:r>
              <a:rPr lang="en-IN" dirty="0"/>
              <a:t>False negative (FN) / f+- : number of positive examples wrongly predicted as negative by the classification model</a:t>
            </a:r>
          </a:p>
          <a:p>
            <a:r>
              <a:rPr lang="en-IN" dirty="0"/>
              <a:t>False positive (FP) / f-+ : number of negative examples wrongly predicted as positive by the classification model</a:t>
            </a:r>
          </a:p>
          <a:p>
            <a:r>
              <a:rPr lang="en-IN" dirty="0"/>
              <a:t>True negative (TN) / f-- : number of negative examples correctly predicted by the classification model</a:t>
            </a:r>
          </a:p>
          <a:p>
            <a:r>
              <a:rPr lang="en-IN" dirty="0"/>
              <a:t>Confusion Matrix can be represented as: </a:t>
            </a:r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Metrics - Basics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1D427EC-1DFF-524D-8969-1E258AB74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4466093"/>
            <a:ext cx="4105275" cy="187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098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>
            <a:normAutofit/>
          </a:bodyPr>
          <a:lstStyle/>
          <a:p>
            <a:r>
              <a:rPr lang="en-IN" dirty="0"/>
              <a:t>True positive rate (TPR) or </a:t>
            </a:r>
            <a:r>
              <a:rPr lang="en-IN" b="1" dirty="0"/>
              <a:t>sensitivity</a:t>
            </a:r>
            <a:r>
              <a:rPr lang="en-IN" dirty="0"/>
              <a:t> is defined as the fraction of positive examples predicted correctly by the model</a:t>
            </a:r>
          </a:p>
          <a:p>
            <a:endParaRPr lang="en-IN" dirty="0"/>
          </a:p>
          <a:p>
            <a:r>
              <a:rPr lang="en-IN" dirty="0"/>
              <a:t>True negative rate (TNR) or </a:t>
            </a:r>
            <a:r>
              <a:rPr lang="en-IN" b="1" dirty="0"/>
              <a:t>specificity</a:t>
            </a:r>
            <a:r>
              <a:rPr lang="en-IN" dirty="0"/>
              <a:t> is defined as the fraction of negative examples predicted correctly by the model</a:t>
            </a:r>
          </a:p>
          <a:p>
            <a:endParaRPr lang="en-IN" dirty="0"/>
          </a:p>
          <a:p>
            <a:r>
              <a:rPr lang="en-IN" dirty="0"/>
              <a:t>False positive rate (FPR) is the fraction of negative examples predicted as a positive class</a:t>
            </a:r>
          </a:p>
          <a:p>
            <a:endParaRPr lang="en-IN" dirty="0"/>
          </a:p>
          <a:p>
            <a:r>
              <a:rPr lang="en-IN" dirty="0"/>
              <a:t>False negative rate (F N R) is the fraction of positive examples predicted as a negative class</a:t>
            </a:r>
          </a:p>
          <a:p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Metrics - Basics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4A7EFF-0B75-5744-BADD-6F9ED28CF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1981200"/>
            <a:ext cx="2324100" cy="3476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B73C34-74FF-DA4F-9ED4-7C9B86CD4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552" y="3040658"/>
            <a:ext cx="2444750" cy="3550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719E25-C11A-1E4C-B6BC-0053509AF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3650" y="3928448"/>
            <a:ext cx="2641600" cy="3581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4BC490-B49B-4249-ADC4-D0B9FFC67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2552" y="4689463"/>
            <a:ext cx="2730500" cy="39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65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/>
              <a:t>Precision determines the fraction of records that actually turns out to be positive in the group the classifier has declared as a positive class</a:t>
            </a:r>
          </a:p>
          <a:p>
            <a:endParaRPr lang="en-IN" dirty="0"/>
          </a:p>
          <a:p>
            <a:r>
              <a:rPr lang="en-IN" dirty="0"/>
              <a:t>The higher the precision is, the lower the number of false positive errors committed by the classifier</a:t>
            </a:r>
          </a:p>
          <a:p>
            <a:r>
              <a:rPr lang="en-IN" dirty="0"/>
              <a:t>Recall (same as TPR) measures the fraction of positive examples correctly predicted by the classifier</a:t>
            </a:r>
          </a:p>
          <a:p>
            <a:endParaRPr lang="en-IN" dirty="0"/>
          </a:p>
          <a:p>
            <a:r>
              <a:rPr lang="en-IN" dirty="0"/>
              <a:t>Classifiers with large recall have very few positive examples misclassified as the negative class</a:t>
            </a:r>
          </a:p>
          <a:p>
            <a:r>
              <a:rPr lang="en-IN" dirty="0"/>
              <a:t>Harmonic between precision &amp; recall is known as F</a:t>
            </a:r>
            <a:r>
              <a:rPr lang="en-IN" baseline="-25000" dirty="0"/>
              <a:t>1</a:t>
            </a:r>
            <a:r>
              <a:rPr lang="en-IN" dirty="0"/>
              <a:t> measure</a:t>
            </a:r>
            <a:endParaRPr lang="en-IN" baseline="-25000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High value of F</a:t>
            </a:r>
            <a:r>
              <a:rPr lang="en-IN" baseline="-25000" dirty="0"/>
              <a:t>1</a:t>
            </a:r>
            <a:r>
              <a:rPr lang="en-IN" dirty="0"/>
              <a:t> measure ensures that both precision and recall are high</a:t>
            </a:r>
          </a:p>
          <a:p>
            <a:endParaRPr lang="en-IN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Precision, Recall &amp; F1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807C02-B1E2-A94C-9142-6AEB85EA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1981200"/>
            <a:ext cx="2641600" cy="579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2E135E-2766-AD41-ADA9-7F5EFB51FE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3521936"/>
            <a:ext cx="2349500" cy="5928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9A3FFC4-EED5-0145-A537-CFEBCA5E1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0999" y="4994006"/>
            <a:ext cx="3677139" cy="6866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50E8CF-6B38-B940-B1AA-DAB093565E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2800" y="5029200"/>
            <a:ext cx="1223175" cy="68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99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419861" cy="4648199"/>
          </a:xfrm>
        </p:spPr>
        <p:txBody>
          <a:bodyPr>
            <a:normAutofit/>
          </a:bodyPr>
          <a:lstStyle/>
          <a:p>
            <a:r>
              <a:rPr lang="en-IN" dirty="0"/>
              <a:t>ROC curve plots TPR and FPR, to graphically represent their trade-off</a:t>
            </a:r>
          </a:p>
          <a:p>
            <a:r>
              <a:rPr lang="en-IN" dirty="0"/>
              <a:t>Area Under Curve (AUC) of ROC – evaluates model performance on average</a:t>
            </a:r>
          </a:p>
          <a:p>
            <a:pPr lvl="1"/>
            <a:r>
              <a:rPr lang="en-IN" dirty="0"/>
              <a:t>AUC of ROC = 1, for a perfect model</a:t>
            </a:r>
          </a:p>
          <a:p>
            <a:pPr lvl="1"/>
            <a:r>
              <a:rPr lang="en-IN" dirty="0"/>
              <a:t>AUC of ROC = 0.5, if the model is random</a:t>
            </a:r>
          </a:p>
          <a:p>
            <a:r>
              <a:rPr lang="en-IN" dirty="0"/>
              <a:t>For model comparison, AUC of ROC should be larger for the model to be superior or better performing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Receiver Operating Characteristic (ROC) Curve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7CE574F-DDE7-7141-81D3-ED01AA7A9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3429000"/>
            <a:ext cx="342900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46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IN" dirty="0"/>
              <a:t>Finding optimal k for </a:t>
            </a:r>
            <a:r>
              <a:rPr lang="en-IN" dirty="0" err="1"/>
              <a:t>kNN</a:t>
            </a:r>
            <a:r>
              <a:rPr lang="en-IN" dirty="0"/>
              <a:t> classifiers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Measures of prediction accuracies of classifiers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7C5043-A7ED-364C-9EA8-CFCD29F244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r>
              <a:rPr lang="en-US" dirty="0"/>
              <a:t>Generating ROC Curve – with example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AD4102-00BC-6043-83DF-6731A976F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094" y="1538288"/>
            <a:ext cx="5905309" cy="46339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60BD0B-8148-BD41-B616-9F931D294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4924" y="1337668"/>
            <a:ext cx="5598476" cy="20913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54245D8-407E-9A4A-903F-3FAAF00E3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6600" y="3505200"/>
            <a:ext cx="3708400" cy="29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48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6422</TotalTime>
  <Words>432</Words>
  <Application>Microsoft Macintosh PowerPoint</Application>
  <PresentationFormat>Widescreen</PresentationFormat>
  <Paragraphs>56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Office Theme</vt:lpstr>
      <vt:lpstr>Measures of prediction accuracies of classifiers</vt:lpstr>
      <vt:lpstr>In this segment</vt:lpstr>
      <vt:lpstr>Measures of prediction accuracies of classifiers</vt:lpstr>
      <vt:lpstr>Measures of prediction accuracies of classifiers</vt:lpstr>
      <vt:lpstr>Measures of prediction accuracies of classifiers</vt:lpstr>
      <vt:lpstr>Measures of prediction accuracies of classifiers</vt:lpstr>
      <vt:lpstr>Thank You!</vt:lpstr>
      <vt:lpstr>Measures of prediction accuracies of classifiers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Gunturu, Srikanth</cp:lastModifiedBy>
  <cp:revision>289</cp:revision>
  <dcterms:created xsi:type="dcterms:W3CDTF">2018-10-16T06:13:57Z</dcterms:created>
  <dcterms:modified xsi:type="dcterms:W3CDTF">2019-08-13T15:41:48Z</dcterms:modified>
</cp:coreProperties>
</file>

<file path=docProps/thumbnail.jpeg>
</file>